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187-CFEE-42A6-8E47-3FC4462D024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FF7D-FC79-43BB-88E4-AD92A628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4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187-CFEE-42A6-8E47-3FC4462D024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FF7D-FC79-43BB-88E4-AD92A628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9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187-CFEE-42A6-8E47-3FC4462D024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FF7D-FC79-43BB-88E4-AD92A628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187-CFEE-42A6-8E47-3FC4462D024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FF7D-FC79-43BB-88E4-AD92A628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7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187-CFEE-42A6-8E47-3FC4462D024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FF7D-FC79-43BB-88E4-AD92A628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7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187-CFEE-42A6-8E47-3FC4462D024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FF7D-FC79-43BB-88E4-AD92A628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5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187-CFEE-42A6-8E47-3FC4462D024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FF7D-FC79-43BB-88E4-AD92A628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0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187-CFEE-42A6-8E47-3FC4462D024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FF7D-FC79-43BB-88E4-AD92A628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187-CFEE-42A6-8E47-3FC4462D024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FF7D-FC79-43BB-88E4-AD92A628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187-CFEE-42A6-8E47-3FC4462D024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FF7D-FC79-43BB-88E4-AD92A628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3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187-CFEE-42A6-8E47-3FC4462D024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FF7D-FC79-43BB-88E4-AD92A628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5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0B187-CFEE-42A6-8E47-3FC4462D024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9FF7D-FC79-43BB-88E4-AD92A628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8852" y="177572"/>
            <a:ext cx="12080791" cy="6546313"/>
            <a:chOff x="98852" y="177572"/>
            <a:chExt cx="12080791" cy="6546313"/>
          </a:xfrm>
        </p:grpSpPr>
        <p:sp>
          <p:nvSpPr>
            <p:cNvPr id="3" name="TextBox 2"/>
            <p:cNvSpPr txBox="1"/>
            <p:nvPr/>
          </p:nvSpPr>
          <p:spPr>
            <a:xfrm>
              <a:off x="98852" y="690434"/>
              <a:ext cx="1681807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Fourth</a:t>
              </a:r>
            </a:p>
            <a:p>
              <a:r>
                <a:rPr lang="en-US" b="1" dirty="0" smtClean="0"/>
                <a:t>Instar</a:t>
              </a:r>
            </a:p>
            <a:p>
              <a:r>
                <a:rPr lang="en-US" b="1" dirty="0" smtClean="0"/>
                <a:t>Reproductive</a:t>
              </a:r>
            </a:p>
            <a:p>
              <a:r>
                <a:rPr lang="en-US" b="1" dirty="0" smtClean="0"/>
                <a:t>Larva:</a:t>
              </a:r>
            </a:p>
            <a:p>
              <a:r>
                <a:rPr lang="en-US" b="1" dirty="0" smtClean="0"/>
                <a:t>Whole body,</a:t>
              </a:r>
            </a:p>
            <a:p>
              <a:r>
                <a:rPr lang="en-US" b="1" dirty="0" smtClean="0"/>
                <a:t>Lateral Habitus.</a:t>
              </a:r>
            </a:p>
            <a:p>
              <a:r>
                <a:rPr lang="en-US" b="1" dirty="0" smtClean="0"/>
                <a:t>The larva is</a:t>
              </a:r>
            </a:p>
            <a:p>
              <a:r>
                <a:rPr lang="en-US" b="1" dirty="0"/>
                <a:t>a</a:t>
              </a:r>
              <a:r>
                <a:rPr lang="en-US" b="1" dirty="0" smtClean="0"/>
                <a:t>pproximately </a:t>
              </a:r>
            </a:p>
            <a:p>
              <a:r>
                <a:rPr lang="en-US" b="1" dirty="0" smtClean="0"/>
                <a:t>6 mm in length.</a:t>
              </a:r>
            </a:p>
            <a:p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014920" y="677694"/>
              <a:ext cx="8162159" cy="6028261"/>
              <a:chOff x="2014920" y="515100"/>
              <a:chExt cx="8162159" cy="602826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4920" y="515100"/>
                <a:ext cx="8162159" cy="6028261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7809470" y="690434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527462" y="1184019"/>
                <a:ext cx="837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Mouth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6" name="Straight Arrow Connector 15"/>
              <p:cNvCxnSpPr>
                <a:stCxn id="14" idx="2"/>
              </p:cNvCxnSpPr>
              <p:nvPr/>
            </p:nvCxnSpPr>
            <p:spPr>
              <a:xfrm>
                <a:off x="6946007" y="1553351"/>
                <a:ext cx="329082" cy="32621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3836118" y="177572"/>
              <a:ext cx="4519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Red imported fire ant, </a:t>
              </a:r>
              <a:r>
                <a:rPr lang="en-US" sz="2000" b="1" i="1" dirty="0" err="1" smtClean="0"/>
                <a:t>Solenopsis</a:t>
              </a:r>
              <a:r>
                <a:rPr lang="en-US" sz="2000" b="1" i="1" dirty="0" smtClean="0"/>
                <a:t> </a:t>
              </a:r>
              <a:r>
                <a:rPr lang="en-US" sz="2000" b="1" i="1" dirty="0" err="1" smtClean="0"/>
                <a:t>invicta</a:t>
              </a:r>
              <a:r>
                <a:rPr lang="en-US" sz="2000" b="1" i="1" dirty="0" smtClean="0"/>
                <a:t> </a:t>
              </a:r>
              <a:endParaRPr lang="en-US" sz="2000" b="1" i="1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34396" y="2869551"/>
              <a:ext cx="1133954" cy="112785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0235540" y="3997409"/>
              <a:ext cx="1944103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NSF-IOS 1257837: Neuropeptide receptors and identification of genes in signaling networks</a:t>
              </a:r>
            </a:p>
            <a:p>
              <a:pPr lvl="0"/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involved in reproduction and nutrition in the red imported fire ant.</a:t>
              </a:r>
            </a:p>
            <a:p>
              <a:pPr lvl="0"/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PI: P.V. Pietrantonio, Co-PI: C. Tamborindeguy.</a:t>
              </a:r>
            </a:p>
            <a:p>
              <a:pPr lvl="0"/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Texas </a:t>
              </a:r>
              <a:r>
                <a:rPr lang="en-US" sz="12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AgriLife</a:t>
              </a: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Research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52" y="6108098"/>
              <a:ext cx="1595899" cy="615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35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8016"/>
            <a:ext cx="12150072" cy="6701967"/>
            <a:chOff x="0" y="44825"/>
            <a:chExt cx="12150072" cy="67019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69247" y="543700"/>
              <a:ext cx="7853506" cy="620309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628650"/>
              <a:ext cx="162057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Fourth</a:t>
              </a:r>
            </a:p>
            <a:p>
              <a:r>
                <a:rPr lang="en-US" b="1" dirty="0" smtClean="0"/>
                <a:t>Instar</a:t>
              </a:r>
            </a:p>
            <a:p>
              <a:r>
                <a:rPr lang="en-US" b="1" dirty="0" smtClean="0"/>
                <a:t>Reproductive</a:t>
              </a:r>
            </a:p>
            <a:p>
              <a:r>
                <a:rPr lang="en-US" b="1" dirty="0" smtClean="0"/>
                <a:t>Larva:</a:t>
              </a:r>
            </a:p>
            <a:p>
              <a:r>
                <a:rPr lang="en-US" b="1" dirty="0" smtClean="0"/>
                <a:t>Lateral Habitus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36118" y="44825"/>
              <a:ext cx="4519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Red imported fire ant, </a:t>
              </a:r>
              <a:r>
                <a:rPr lang="en-US" sz="2000" b="1" i="1" dirty="0" err="1" smtClean="0"/>
                <a:t>Solenopsis</a:t>
              </a:r>
              <a:r>
                <a:rPr lang="en-US" sz="2000" b="1" i="1" dirty="0" smtClean="0"/>
                <a:t> </a:t>
              </a:r>
              <a:r>
                <a:rPr lang="en-US" sz="2000" b="1" i="1" dirty="0" err="1" smtClean="0"/>
                <a:t>invicta</a:t>
              </a:r>
              <a:r>
                <a:rPr lang="en-US" sz="2000" b="1" i="1" dirty="0" smtClean="0"/>
                <a:t> </a:t>
              </a:r>
              <a:endParaRPr lang="en-US" sz="2000" b="1" i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83226" y="2936648"/>
              <a:ext cx="1133954" cy="112785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99183" y="4131742"/>
              <a:ext cx="1950889" cy="252396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505" y="6131043"/>
              <a:ext cx="1597290" cy="61574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3872" y="884969"/>
            <a:ext cx="876240" cy="474504"/>
            <a:chOff x="5913872" y="884969"/>
            <a:chExt cx="876240" cy="474504"/>
          </a:xfrm>
        </p:grpSpPr>
        <p:sp>
          <p:nvSpPr>
            <p:cNvPr id="9" name="Rectangle 8"/>
            <p:cNvSpPr/>
            <p:nvPr/>
          </p:nvSpPr>
          <p:spPr>
            <a:xfrm>
              <a:off x="5913872" y="884969"/>
              <a:ext cx="6832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Head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404032" y="1186753"/>
              <a:ext cx="386080" cy="1727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34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223305"/>
            <a:ext cx="312867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instar reproductive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arva: Detail of head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nterior body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larva was placed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its dorsal side and the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from the 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mouthparts are brown,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the cuticle is sclerotized.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dorsal aorta (heart)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be seen through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transparent cuticle.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 hairs on the surface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body, more clearly seen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against the black background.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Trachea can be also seen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 the cuticle (white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silver filaments).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White speckles on the surface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dirt particles.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73197" y="193858"/>
            <a:ext cx="8794707" cy="6470283"/>
            <a:chOff x="3046351" y="283291"/>
            <a:chExt cx="8794707" cy="64702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6351" y="283291"/>
              <a:ext cx="8794707" cy="6470283"/>
            </a:xfrm>
            <a:prstGeom prst="rect">
              <a:avLst/>
            </a:prstGeom>
          </p:spPr>
        </p:pic>
        <p:sp>
          <p:nvSpPr>
            <p:cNvPr id="6" name="Right Brace 5"/>
            <p:cNvSpPr/>
            <p:nvPr/>
          </p:nvSpPr>
          <p:spPr>
            <a:xfrm rot="16200000">
              <a:off x="8295640" y="1905000"/>
              <a:ext cx="132080" cy="1117600"/>
            </a:xfrm>
            <a:prstGeom prst="rightBrace">
              <a:avLst>
                <a:gd name="adj1" fmla="val 8333"/>
                <a:gd name="adj2" fmla="val 4923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04498" y="2028428"/>
              <a:ext cx="722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HEAD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45600" y="3210560"/>
              <a:ext cx="1549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MOUTHPARTS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9032240" y="3379986"/>
              <a:ext cx="21336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735696" y="3210560"/>
              <a:ext cx="817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AORTA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55200" y="4744720"/>
              <a:ext cx="1081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TRACHEA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10816487" y="4341211"/>
              <a:ext cx="228214" cy="4035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 flipV="1">
            <a:off x="10034950" y="4508211"/>
            <a:ext cx="180533" cy="199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95" y="6070719"/>
            <a:ext cx="1597290" cy="615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315" y="5528469"/>
            <a:ext cx="854719" cy="8501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0324" y="223305"/>
            <a:ext cx="1712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NSF-IOS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1257837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PI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: P.V. Pietrantonio, </a:t>
            </a:r>
            <a:endParaRPr lang="en-US" sz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/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Co-PI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: C.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Tamborindeguy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192</Words>
  <Application>Microsoft Office PowerPoint</Application>
  <PresentationFormat>Widescreen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Texas A&amp;M Agrilife - Department of Entomology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Pietrantonio, Patricia</dc:creator>
  <cp:lastModifiedBy>Williams, Robin L</cp:lastModifiedBy>
  <cp:revision>21</cp:revision>
  <cp:lastPrinted>2017-01-30T21:26:13Z</cp:lastPrinted>
  <dcterms:created xsi:type="dcterms:W3CDTF">2017-01-27T15:41:30Z</dcterms:created>
  <dcterms:modified xsi:type="dcterms:W3CDTF">2017-02-13T20:19:59Z</dcterms:modified>
</cp:coreProperties>
</file>